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76" r:id="rId2"/>
    <p:sldId id="279" r:id="rId3"/>
    <p:sldId id="272" r:id="rId4"/>
    <p:sldId id="270" r:id="rId5"/>
    <p:sldId id="274" r:id="rId6"/>
    <p:sldId id="261" r:id="rId7"/>
    <p:sldId id="278" r:id="rId8"/>
    <p:sldId id="258" r:id="rId9"/>
    <p:sldId id="259" r:id="rId10"/>
    <p:sldId id="260" r:id="rId11"/>
    <p:sldId id="277" r:id="rId12"/>
    <p:sldId id="262" r:id="rId13"/>
    <p:sldId id="263" r:id="rId14"/>
    <p:sldId id="264" r:id="rId15"/>
    <p:sldId id="268" r:id="rId16"/>
    <p:sldId id="265" r:id="rId17"/>
    <p:sldId id="269" r:id="rId18"/>
    <p:sldId id="281" r:id="rId19"/>
    <p:sldId id="273" r:id="rId20"/>
    <p:sldId id="266" r:id="rId21"/>
    <p:sldId id="271" r:id="rId22"/>
    <p:sldId id="267" r:id="rId23"/>
    <p:sldId id="280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966"/>
  </p:normalViewPr>
  <p:slideViewPr>
    <p:cSldViewPr snapToGrid="0" snapToObjects="1">
      <p:cViewPr>
        <p:scale>
          <a:sx n="86" d="100"/>
          <a:sy n="86" d="100"/>
        </p:scale>
        <p:origin x="39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9B25E-C2FA-C542-8567-C35A5EC24BF9}" type="datetimeFigureOut">
              <a:rPr lang="en-US" smtClean="0"/>
              <a:t>5/25/22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E8FD1-AA8F-0748-8974-69E53683C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73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2820-D841-457B-70C0-5B8C5BBDC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F56C6-1794-20D5-A170-CCF1A54FF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A989E-174C-32FC-1C42-DAEDEF58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8A610-33FD-757C-BC57-9A991F439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75978-FBBA-4F6E-0CCC-0D3AC64D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3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DF7F4-266D-DF43-1B2C-1FCEDF4D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DFBF5F-643C-E12F-40D9-0621C58D1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AADA8-C81F-C0AC-E27B-AF6B739F6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5D5DB-6809-C0CA-01EA-FC4FE45B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225FE-F1A2-5EEE-456F-D0898997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26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8A2166-7208-3B89-83BC-E4BB631B45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20C72-756C-DC4E-7EEE-A2C8796E7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98FA9-A0D8-C1FC-3E84-FE511A75C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22D90-C49F-9E38-40D2-F8505BE20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8FA7D-EB30-F86A-E0BC-956DE4BE7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51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A399-DB1E-2B72-749B-3D667502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00904-E57E-0FBD-9BC2-C61F86F59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6A781-BBC5-313F-11F8-D6F419D7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7C62E-513C-31BD-E7C7-885730521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869A8-CADC-CB02-8E83-A400F707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96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6DF0-8DB3-E7C1-6E75-5C762926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8AD32-E2DD-DF90-1A44-106984296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1BA2C-06B3-926D-C2BD-A0151C1EE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66A57-1141-8E24-E757-31F1531D3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6C8DC-BAC5-A2C7-4BD1-B7808ABB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0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5FF7-49EC-BBB6-C2D8-B547B739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205B1-2591-34D6-F7F7-775BEE11D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B6C5-48D1-7AE4-B1E6-CD1D7D4D9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DF3D7-347B-0A77-4AD0-1F80C5E9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6F8A7-985F-BD7C-1DD5-7EEA8C0B4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04F7E-55F7-B2E1-ABA6-6E355CFA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3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A53D2-8C4C-2B48-9B06-B268B33B7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7AEE6-6EC5-201A-74DE-5620D920F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26DA6-D72E-E8B1-87A9-9D23E34B4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6F704-16FA-C7B9-967F-360F7B0F6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75F29E-B2C1-50A1-9ED3-7FF3CDE99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2C8095-6023-A758-4265-B82BDBA91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AD1DCB-2A8C-27A0-B701-A74D1BDE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8CFE7A-5048-8229-8F77-8BF1EE22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05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D21C-CA4C-050D-5A51-D7EFC3F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5AEF81-8FD1-8F1B-2EF7-D98AA8A92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330CA-BD48-3DBE-7C9D-668126FE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D79DC-48E9-1F41-ABAD-4FC91439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21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AD3490-04B9-D4C2-A41B-4291BED1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F103B2-704F-0B02-F7C7-BFD26145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5E6C7-6900-7779-F8B0-C6FED7DD8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66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51B8-C58A-DD03-42C0-3E702F64A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1075-FADF-D38F-8C18-0ECC4E00A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F2DED-CB39-22C8-AC00-255E8FC7C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8C669-3BE2-F4A1-8B70-7AAB8CF5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942D4-D42C-A063-7A6C-05F725A1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DC5A3-381C-EA0C-DD76-39DC8DE4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3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BD430-7839-35B0-C3EF-167E64F50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1D94FD-1198-F87B-14B7-B29C1147A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F19DC-622F-EF8C-6ADB-847711005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A7886-16C6-5ED0-DD96-37CD0BB06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837C5-6046-2B97-3A68-20CD56DC9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0B7FA-12F4-DC37-FBA1-374BF663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6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972363-635C-38CF-F330-383D84E4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16686-96F3-0F78-670F-CF88CB3DB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5154A-5C99-B051-2AD5-7896586BC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C39E6-4DC6-8A48-BD79-3A0A228D0C4F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EEFF1-FFE6-96ED-0292-C3C0AA1AB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6EE4E-ED78-7B6E-FDE9-9F8C68F2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1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1.01432" TargetMode="External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loud.google.com/tpu/prici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kip-gram" TargetMode="External"/><Relationship Id="rId2" Type="http://schemas.openxmlformats.org/officeDocument/2006/relationships/hyperlink" Target="https://en.wikipedia.org/wiki/Continuous_bag-of-word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4800" dirty="0">
                <a:ea typeface="ＭＳ Ｐゴシック" charset="-128"/>
                <a:cs typeface="ＭＳ Ｐゴシック" charset="-128"/>
              </a:rPr>
              <a:t>Deep learning for NLP (BERT)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6138-C37C-B8A0-FA08-1BDBAA226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78803-C9D9-5AA9-4FF2-584C8085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407988"/>
            <a:ext cx="10350500" cy="128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F708C-3506-470D-3C55-CEFF5F0CC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733551"/>
            <a:ext cx="101854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26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9939-D5A2-110C-6493-31C5F830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models mostly came out of the last decade.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B1E5A-07BF-1886-33E1-1054834D1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 – Recurrent Neural Network; a single “layer” sequentially processes the input with some context pushed forward</a:t>
            </a:r>
          </a:p>
          <a:p>
            <a:r>
              <a:rPr lang="en-US" dirty="0"/>
              <a:t>LSTM – Long Short-Term Memory: a refinement of RNN to learn ”Attention” – the span of context over which an observation’s relevance decays</a:t>
            </a:r>
          </a:p>
          <a:p>
            <a:r>
              <a:rPr lang="en-US" dirty="0"/>
              <a:t>Transformers:  class of models that train on sequences of text all at once </a:t>
            </a:r>
          </a:p>
          <a:p>
            <a:r>
              <a:rPr lang="en-US" dirty="0"/>
              <a:t>BERT – Bidirectional Encoder Representations from Transformers</a:t>
            </a:r>
          </a:p>
          <a:p>
            <a:r>
              <a:rPr lang="en-US" dirty="0"/>
              <a:t>GPT  --Generative Pre-trained Transformer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01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8CA6-080F-E4F6-F9FB-AC922ADB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817E-768E-B5A5-A737-45E26E53F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word2vec (Google, 2013) </a:t>
            </a:r>
            <a:r>
              <a:rPr lang="en-US" b="1" dirty="0">
                <a:hlinkClick r:id="rId2"/>
              </a:rPr>
              <a:t>Efficient Estimation of Word Representations in Vector Space   </a:t>
            </a:r>
            <a:r>
              <a:rPr lang="en-US" dirty="0">
                <a:hlinkClick r:id="rId2"/>
              </a:rPr>
              <a:t>arXiv:1301.3781 </a:t>
            </a:r>
            <a:endParaRPr lang="en-US" b="1" dirty="0">
              <a:hlinkClick r:id="rId2"/>
            </a:endParaRPr>
          </a:p>
          <a:p>
            <a:r>
              <a:rPr lang="en-US" dirty="0"/>
              <a:t>Semi-supervised Sequence Learning Dai &amp; Le (google) </a:t>
            </a:r>
            <a:r>
              <a:rPr lang="en-US" dirty="0">
                <a:hlinkClick r:id="rId3"/>
              </a:rPr>
              <a:t>arXiv:1511.01432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022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38F2-C4AE-2666-E9CF-18C1D88F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Masking the training data, </a:t>
            </a:r>
            <a:br>
              <a:rPr lang="en-US" dirty="0"/>
            </a:br>
            <a:r>
              <a:rPr lang="en-US" dirty="0"/>
              <a:t>ask the model to predict omitted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2F60E-C109-BED0-C443-894F74629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I’m not XXXX why there’s an empty Word document on my laptop called dreams</a:t>
            </a:r>
          </a:p>
          <a:p>
            <a:r>
              <a:rPr lang="en-US" dirty="0"/>
              <a:t>I’m not sure why there’s XXXX empty Word document on my laptop called dreams.</a:t>
            </a:r>
          </a:p>
          <a:p>
            <a:r>
              <a:rPr lang="en-US" dirty="0"/>
              <a:t>I’m not sure why there’s an empty Word XXXX on my laptop called dreams.</a:t>
            </a:r>
          </a:p>
          <a:p>
            <a:r>
              <a:rPr lang="en-US" dirty="0"/>
              <a:t>I’m not sure why there’s an empty Word document on my XXXX called dreams.</a:t>
            </a:r>
          </a:p>
          <a:p>
            <a:r>
              <a:rPr lang="en-US" dirty="0"/>
              <a:t>I’m not sure why there’s an empty Word document on my laptop called XXXX.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4D7A93-425A-C5DC-8219-1DD7DB0A4A1E}"/>
              </a:ext>
            </a:extLst>
          </p:cNvPr>
          <p:cNvSpPr/>
          <p:nvPr/>
        </p:nvSpPr>
        <p:spPr>
          <a:xfrm>
            <a:off x="3048000" y="5988734"/>
            <a:ext cx="7741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Cheap to generate; expense is in the training; should help generalize</a:t>
            </a:r>
          </a:p>
        </p:txBody>
      </p:sp>
    </p:spTree>
    <p:extLst>
      <p:ext uri="{BB962C8B-B14F-4D97-AF65-F5344CB8AC3E}">
        <p14:creationId xmlns:p14="http://schemas.microsoft.com/office/powerpoint/2010/main" val="182829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80794-A082-7CD7-7BBC-991ED226F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D4080C-F6BA-7A73-A4EC-1CB830F3C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27" y="1593025"/>
            <a:ext cx="11876315" cy="3694002"/>
          </a:xfrm>
        </p:spPr>
      </p:pic>
    </p:spTree>
    <p:extLst>
      <p:ext uri="{BB962C8B-B14F-4D97-AF65-F5344CB8AC3E}">
        <p14:creationId xmlns:p14="http://schemas.microsoft.com/office/powerpoint/2010/main" val="1676510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100C-F36A-1A77-5094-E80CFC0F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for one-dimensional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8CFF9-5D85-04F6-04D9-F94C4E7D3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0142"/>
            <a:ext cx="10515600" cy="4351338"/>
          </a:xfrm>
        </p:spPr>
        <p:txBody>
          <a:bodyPr/>
          <a:lstStyle/>
          <a:p>
            <a:r>
              <a:rPr lang="en-US" dirty="0"/>
              <a:t>When building a probability model, you can see the past but not the future.  But for embeddings, cheating by looking into the future might help.</a:t>
            </a:r>
          </a:p>
          <a:p>
            <a:r>
              <a:rPr lang="en-US" dirty="0"/>
              <a:t>Training models on billions of word corpora is slow, costly; can’t do it thousands of times.</a:t>
            </a:r>
          </a:p>
          <a:p>
            <a:r>
              <a:rPr lang="en-US" dirty="0"/>
              <a:t>Recurrent Neural network: NN design for sequential data;</a:t>
            </a:r>
          </a:p>
          <a:p>
            <a:pPr marL="0" indent="0">
              <a:buNone/>
            </a:pPr>
            <a:r>
              <a:rPr lang="en-US" dirty="0"/>
              <a:t>nodes have input &amp; output layers </a:t>
            </a:r>
          </a:p>
          <a:p>
            <a:pPr marL="0" indent="0">
              <a:buNone/>
            </a:pPr>
            <a:r>
              <a:rPr lang="en-US" dirty="0"/>
              <a:t>that are shared across sequence </a:t>
            </a:r>
          </a:p>
          <a:p>
            <a:pPr marL="0" indent="0">
              <a:buNone/>
            </a:pPr>
            <a:r>
              <a:rPr lang="en-US" dirty="0"/>
              <a:t>inputs but also have feed-forward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99B4618-F25C-32D0-2F20-9C0C2F6E7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67607"/>
            <a:ext cx="5467927" cy="238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070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70D3-FA60-994B-6F22-BD71A8A0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AE08-8763-8877-D969-0245693E7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Trained on Wikipedia (6.5 B words) + </a:t>
            </a:r>
            <a:r>
              <a:rPr lang="en-US" dirty="0" err="1"/>
              <a:t>BookCorpus</a:t>
            </a:r>
            <a:r>
              <a:rPr lang="en-US" dirty="0"/>
              <a:t> (800M words)</a:t>
            </a:r>
          </a:p>
          <a:p>
            <a:r>
              <a:rPr lang="en-US" dirty="0"/>
              <a:t>Trained in batches of 100k words (100 words * 1000 sequences)</a:t>
            </a:r>
          </a:p>
          <a:p>
            <a:r>
              <a:rPr lang="en-US" dirty="0"/>
              <a:t>BERT-base: 12-layer, 768 hidden </a:t>
            </a:r>
          </a:p>
          <a:p>
            <a:r>
              <a:rPr lang="en-US" dirty="0"/>
              <a:t>BERT-large: 24-layer, 1025 hidden</a:t>
            </a:r>
          </a:p>
          <a:p>
            <a:r>
              <a:rPr lang="en-US" dirty="0"/>
              <a:t>1M training steps, 40 epochs</a:t>
            </a:r>
          </a:p>
          <a:p>
            <a:r>
              <a:rPr lang="en-US" dirty="0"/>
              <a:t>Trained on 64G-ram google cloud TPU for 4 days (maybe $500 compute cost) </a:t>
            </a:r>
            <a:r>
              <a:rPr lang="en-US" dirty="0">
                <a:hlinkClick r:id="rId2"/>
              </a:rPr>
              <a:t>https://cloud.google.com/tpu/pricing</a:t>
            </a:r>
            <a:endParaRPr lang="en-US" dirty="0"/>
          </a:p>
          <a:p>
            <a:r>
              <a:rPr lang="en-US" dirty="0"/>
              <a:t>2019: </a:t>
            </a:r>
            <a:r>
              <a:rPr lang="en-US" dirty="0" err="1"/>
              <a:t>RoBERTa</a:t>
            </a:r>
            <a:r>
              <a:rPr lang="en-US" dirty="0"/>
              <a:t>:  BERT was undertrained, give it another few weeks and accuracy on various tasks gets much better.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BFA3D-14D8-47C0-3EEC-D8BDB6D80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340" y="1586"/>
            <a:ext cx="2239242" cy="18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59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70D3-FA60-994B-6F22-BD71A8A0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AE08-8763-8877-D969-0245693E7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depth of the model (12- and 24- layers) helps</a:t>
            </a:r>
          </a:p>
          <a:p>
            <a:r>
              <a:rPr lang="en-US" dirty="0"/>
              <a:t>300M parameters</a:t>
            </a:r>
          </a:p>
          <a:p>
            <a:r>
              <a:rPr lang="en-US" dirty="0"/>
              <a:t>Trained on up-to-256-word sequences at a time.</a:t>
            </a:r>
          </a:p>
          <a:p>
            <a:r>
              <a:rPr lang="en-US" dirty="0"/>
              <a:t>Training on both forward- and backward sequences helps.</a:t>
            </a:r>
          </a:p>
          <a:p>
            <a:r>
              <a:rPr lang="en-US" dirty="0"/>
              <a:t>Evaluated on a  zoo of standardized Natural Language Processing tasks like identifying which sentence does not make sense, question answering, sentence completion, identification of related sequential sentences.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BFA3D-14D8-47C0-3EEC-D8BDB6D80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340" y="1586"/>
            <a:ext cx="2239242" cy="18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49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633F-67DB-8FD4-A0A2-348C01BD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704E2-5C85-0F24-F617-5F0D154FF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6497" y="1883037"/>
            <a:ext cx="12304994" cy="4974963"/>
          </a:xfrm>
        </p:spPr>
      </p:pic>
    </p:spTree>
    <p:extLst>
      <p:ext uri="{BB962C8B-B14F-4D97-AF65-F5344CB8AC3E}">
        <p14:creationId xmlns:p14="http://schemas.microsoft.com/office/powerpoint/2010/main" val="2791432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6C11C-7EC6-9112-C5A6-BF3E8DE52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Completion API</a:t>
            </a:r>
            <a:br>
              <a:rPr lang="en-US" dirty="0"/>
            </a:br>
            <a:r>
              <a:rPr lang="en-US" dirty="0"/>
              <a:t> demo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E486D-0BCD-0E46-427B-377DCE8F2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0" y="3429000"/>
            <a:ext cx="10515600" cy="435133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transformer.huggingface.co</a:t>
            </a:r>
            <a:r>
              <a:rPr lang="en-US" dirty="0"/>
              <a:t>/doc/gpt2-large</a:t>
            </a:r>
          </a:p>
        </p:txBody>
      </p:sp>
    </p:spTree>
    <p:extLst>
      <p:ext uri="{BB962C8B-B14F-4D97-AF65-F5344CB8AC3E}">
        <p14:creationId xmlns:p14="http://schemas.microsoft.com/office/powerpoint/2010/main" val="84479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A0333-968D-D6F1-F4A7-0978EE785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45EE9A-1CCA-A8D4-3BAC-85FDDCF13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919" y="2961897"/>
            <a:ext cx="6233111" cy="311655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4C672B-3781-7963-C29B-888520A8C614}"/>
              </a:ext>
            </a:extLst>
          </p:cNvPr>
          <p:cNvSpPr/>
          <p:nvPr/>
        </p:nvSpPr>
        <p:spPr>
          <a:xfrm>
            <a:off x="1938258" y="54424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“Eigenvalue decomposition….. EIGENVALUE DECOMPOSITION!”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1ED32A-9B56-36A9-A7A6-FF86FDB9A09D}"/>
              </a:ext>
            </a:extLst>
          </p:cNvPr>
          <p:cNvSpPr/>
          <p:nvPr/>
        </p:nvSpPr>
        <p:spPr>
          <a:xfrm>
            <a:off x="1114786" y="195696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First Order Motion Model for Image Animation</a:t>
            </a:r>
          </a:p>
          <a:p>
            <a:r>
              <a:rPr lang="en-US" i="1" dirty="0" err="1"/>
              <a:t>Aliaksandr</a:t>
            </a:r>
            <a:r>
              <a:rPr lang="en-US" i="1" dirty="0"/>
              <a:t> </a:t>
            </a:r>
            <a:r>
              <a:rPr lang="en-US" i="1" dirty="0" err="1"/>
              <a:t>Siarohin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aliaksandrsiarohin.github.io</a:t>
            </a:r>
            <a:r>
              <a:rPr lang="en-US" dirty="0"/>
              <a:t>/first-order-model-website/</a:t>
            </a:r>
          </a:p>
        </p:txBody>
      </p:sp>
    </p:spTree>
    <p:extLst>
      <p:ext uri="{BB962C8B-B14F-4D97-AF65-F5344CB8AC3E}">
        <p14:creationId xmlns:p14="http://schemas.microsoft.com/office/powerpoint/2010/main" val="1165546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338A-B2B4-2667-571B-FB3B2347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“Transfer learning”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6794E-4670-2765-67A8-B2586D5A6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Since data became cheap, training models on the data has become compute-limited.</a:t>
            </a:r>
          </a:p>
          <a:p>
            <a:r>
              <a:rPr lang="en-US" dirty="0"/>
              <a:t>Is there a way to leverage training that has already been done to make new models (for new tasks, or new seasonings / training schedules) to shorten the training time / improve the performance of new models?</a:t>
            </a:r>
          </a:p>
          <a:p>
            <a:r>
              <a:rPr lang="en-US" dirty="0"/>
              <a:t>Can freeze old model or can retrain old model starting from weights already learned.</a:t>
            </a:r>
          </a:p>
          <a:p>
            <a:r>
              <a:rPr lang="en-US" dirty="0"/>
              <a:t>Stand on the shoulders of giants at Facebook, Google, Amazon, and Microsoft?   Yes!</a:t>
            </a:r>
          </a:p>
          <a:p>
            <a:r>
              <a:rPr lang="en-US" dirty="0"/>
              <a:t>Build ”Thin” models on top of pretrained</a:t>
            </a:r>
          </a:p>
        </p:txBody>
      </p:sp>
    </p:spTree>
    <p:extLst>
      <p:ext uri="{BB962C8B-B14F-4D97-AF65-F5344CB8AC3E}">
        <p14:creationId xmlns:p14="http://schemas.microsoft.com/office/powerpoint/2010/main" val="4178189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73C9-BA15-0FBA-EFFB-DF08EF42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6278"/>
            <a:ext cx="10515600" cy="1325563"/>
          </a:xfrm>
        </p:spPr>
        <p:txBody>
          <a:bodyPr/>
          <a:lstStyle/>
          <a:p>
            <a:r>
              <a:rPr lang="en-US" dirty="0"/>
              <a:t>Distillation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3A963-1CC3-70AD-5039-BDAF215E4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87199"/>
            <a:ext cx="10515600" cy="1770801"/>
          </a:xfrm>
        </p:spPr>
        <p:txBody>
          <a:bodyPr>
            <a:normAutofit/>
          </a:bodyPr>
          <a:lstStyle/>
          <a:p>
            <a:r>
              <a:rPr lang="en-US" dirty="0"/>
              <a:t>Use a model that was expensive to train (like GPT3) to train a much smaller model for a sub-problem</a:t>
            </a:r>
          </a:p>
          <a:p>
            <a:r>
              <a:rPr lang="en-US" dirty="0"/>
              <a:t>Essentially finding a subset of the big model that is relevant to the real task</a:t>
            </a:r>
          </a:p>
        </p:txBody>
      </p:sp>
      <p:pic>
        <p:nvPicPr>
          <p:cNvPr id="5122" name="Picture 2" descr="PDF] Utilizing Knowledge Distillation in Deep Learning for Classification  of Chest X-Ray Abnormalities | Semantic Scholar">
            <a:extLst>
              <a:ext uri="{FF2B5EF4-FFF2-40B4-BE49-F238E27FC236}">
                <a16:creationId xmlns:a16="http://schemas.microsoft.com/office/drawing/2014/main" id="{65F201B8-BE2F-EA83-987D-7DB19A08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906"/>
            <a:ext cx="12192000" cy="395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868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7648A-F3D2-5FD5-506D-ED2EB74A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big-model takeaways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9136C-DD12-4658-DC56-A4AD1FD7F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Pre-trained bidirectional models work really well.</a:t>
            </a:r>
          </a:p>
          <a:p>
            <a:r>
              <a:rPr lang="en-US" dirty="0"/>
              <a:t>They are expensive to train.</a:t>
            </a:r>
          </a:p>
          <a:p>
            <a:r>
              <a:rPr lang="en-US" dirty="0"/>
              <a:t>To make them better, need more data or more expensive models.</a:t>
            </a:r>
          </a:p>
          <a:p>
            <a:r>
              <a:rPr lang="en-US" dirty="0"/>
              <a:t>Distillation also works really well.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can turn your data into tokens (bioinformatics) or images you can use off-the-shelf ANNs.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D7411D-5EE3-9F58-3A84-B92A20635851}"/>
              </a:ext>
            </a:extLst>
          </p:cNvPr>
          <p:cNvSpPr/>
          <p:nvPr/>
        </p:nvSpPr>
        <p:spPr>
          <a:xfrm>
            <a:off x="5858088" y="4001294"/>
            <a:ext cx="3161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Christopher Manning, </a:t>
            </a:r>
            <a:r>
              <a:rPr lang="en-US" dirty="0" err="1"/>
              <a:t>Stanfordt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95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92DCE-CB14-D243-015B-B85515C6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Illinois – Chicago + Merced = ???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4A153-13A0-7FE1-92DE-E56245A3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42" y="1535156"/>
            <a:ext cx="8676475" cy="53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54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5453-D4A9-B9C3-31FF-3B7597814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 word2vec embeddings for spam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D6540-FE37-9BEF-5F76-6AA33B29F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naïve Bayes model, we had to keep track of spam/not spam scores for all the items in our vocabulary, several thousand at least.</a:t>
            </a:r>
          </a:p>
          <a:p>
            <a:r>
              <a:rPr lang="en-US" dirty="0"/>
              <a:t>word2vec will, like PCA, compress the input into a vector space whose distances were trained from word co-occurrence.   Words with similar meaning should get similar embeddings, and like PCA, this is linear / lossy compression.</a:t>
            </a:r>
          </a:p>
          <a:p>
            <a:r>
              <a:rPr lang="en-US" dirty="0"/>
              <a:t>Run ML on 300-dimensional vectors that result.</a:t>
            </a:r>
          </a:p>
        </p:txBody>
      </p:sp>
    </p:spTree>
    <p:extLst>
      <p:ext uri="{BB962C8B-B14F-4D97-AF65-F5344CB8AC3E}">
        <p14:creationId xmlns:p14="http://schemas.microsoft.com/office/powerpoint/2010/main" val="315938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99842-BDE3-C2E1-BF3A-8DC07F1D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Semisupervised</a:t>
            </a:r>
            <a:r>
              <a:rPr lang="en-US" dirty="0"/>
              <a:t>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A806-8E6B-E366-3314-430E4912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Labeled data is expensive to purchase, commission, curate, etc.</a:t>
            </a:r>
          </a:p>
          <a:p>
            <a:r>
              <a:rPr lang="en-US" dirty="0"/>
              <a:t>Unlabeled data is not free, but is much cheaper. </a:t>
            </a:r>
          </a:p>
          <a:p>
            <a:r>
              <a:rPr lang="en-US" dirty="0"/>
              <a:t>Almost every data engineer wonders if the cheap data can be used (in large quantity) to improve the performance of the algorithms that depend on expensive data.  </a:t>
            </a:r>
          </a:p>
          <a:p>
            <a:r>
              <a:rPr lang="en-US" dirty="0"/>
              <a:t>Surely there’s something in there.. correlations to be exploited…</a:t>
            </a:r>
          </a:p>
        </p:txBody>
      </p:sp>
    </p:spTree>
    <p:extLst>
      <p:ext uri="{BB962C8B-B14F-4D97-AF65-F5344CB8AC3E}">
        <p14:creationId xmlns:p14="http://schemas.microsoft.com/office/powerpoint/2010/main" val="4175169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FCCB0-F8A6-4393-B86B-47B03B33A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Semisupervised</a:t>
            </a:r>
            <a:r>
              <a:rPr lang="en-US" dirty="0"/>
              <a:t>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4A0A7-E5EA-1913-605C-B5FF4471D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CFE76FA-EE57-C91F-7714-52AA76EC5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8890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414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C33AF-DBA2-3B3E-1ED6-FCF38454A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ntroduction to Semi-Supervised Learning | TeksandsAI">
            <a:extLst>
              <a:ext uri="{FF2B5EF4-FFF2-40B4-BE49-F238E27FC236}">
                <a16:creationId xmlns:a16="http://schemas.microsoft.com/office/drawing/2014/main" id="{C3F84FF7-81AD-FDF5-6AE9-A84A70FCC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67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A28D-3E3D-8772-C1E7-28E804D3C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PCA, encoder-decoder, </a:t>
            </a:r>
            <a:r>
              <a:rPr lang="en-US" dirty="0" err="1"/>
              <a:t>tSNE</a:t>
            </a:r>
            <a:r>
              <a:rPr lang="en-US" dirty="0"/>
              <a:t> reduce dimensionality of input</a:t>
            </a:r>
          </a:p>
        </p:txBody>
      </p:sp>
      <p:pic>
        <p:nvPicPr>
          <p:cNvPr id="1026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64747752-D502-DAFE-D07A-502B38991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0000"/>
            <a:ext cx="12192000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25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EF791-7EAA-2A50-17B0-36C69AB9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has famously large dimensionality? </a:t>
            </a:r>
            <a:br>
              <a:rPr lang="en-US" dirty="0"/>
            </a:br>
            <a:r>
              <a:rPr lang="en-US" dirty="0"/>
              <a:t>Natural language.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8026C-E9E4-D468-A868-CD505EA64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”Bag of words” considers the set of words without regard for order</a:t>
            </a:r>
          </a:p>
        </p:txBody>
      </p:sp>
    </p:spTree>
    <p:extLst>
      <p:ext uri="{BB962C8B-B14F-4D97-AF65-F5344CB8AC3E}">
        <p14:creationId xmlns:p14="http://schemas.microsoft.com/office/powerpoint/2010/main" val="2435805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5417E-2B70-0B95-68A2-A739ADD0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2787C-BAA5-01DF-52B6-FC15066F3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word2vec and </a:t>
            </a:r>
            <a:r>
              <a:rPr lang="en-US" dirty="0" err="1"/>
              <a:t>gloVe</a:t>
            </a:r>
            <a:r>
              <a:rPr lang="en-US" dirty="0"/>
              <a:t>, </a:t>
            </a:r>
            <a:r>
              <a:rPr lang="en-US" dirty="0" err="1"/>
              <a:t>elmo</a:t>
            </a:r>
            <a:r>
              <a:rPr lang="en-US" dirty="0"/>
              <a:t>   are embeddings; pre-trained (linear) mappings from linguistic tokens (100k+ distinct tokens)  to a medium-dimensional (few hundreds of dimensions) vector space.</a:t>
            </a:r>
          </a:p>
          <a:p>
            <a:r>
              <a:rPr lang="en-US" dirty="0"/>
              <a:t>One-hot encodings are used to train this dimension reduction machine, then the output of the dimension reduction (“the embedding”) can be used as the input for other tasks.</a:t>
            </a:r>
          </a:p>
          <a:p>
            <a:r>
              <a:rPr lang="en-US" dirty="0">
                <a:hlinkClick r:id="rId2" tooltip="Continuous bag-of-words"/>
              </a:rPr>
              <a:t>continuous bag-of-words</a:t>
            </a:r>
            <a:r>
              <a:rPr lang="en-US" dirty="0"/>
              <a:t> (CBOW) or continuous </a:t>
            </a:r>
            <a:r>
              <a:rPr lang="en-US" dirty="0">
                <a:hlinkClick r:id="rId3" tooltip="Skip-gram"/>
              </a:rPr>
              <a:t>skip-gram</a:t>
            </a:r>
            <a:r>
              <a:rPr lang="en-US" dirty="0"/>
              <a:t> are two representations used for encoding; one trains on the (unordered) set of words within k words (word salad?) and one trains on (all) pairs of nearby words in order.  </a:t>
            </a:r>
          </a:p>
          <a:p>
            <a:r>
              <a:rPr lang="en-US" dirty="0"/>
              <a:t>CBOW is cheaper to train, skip-gram tends to work better.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88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E7E8-91DE-6B21-CA39-0791C9C4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construction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A7517-031B-5ACB-8E48-944DA44AA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3" y="1882775"/>
            <a:ext cx="10515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21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1024</Words>
  <Application>Microsoft Macintosh PowerPoint</Application>
  <PresentationFormat>Widescreen</PresentationFormat>
  <Paragraphs>85</Paragraphs>
  <Slides>24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Corbel</vt:lpstr>
      <vt:lpstr>Gill Sans Light</vt:lpstr>
      <vt:lpstr>Office Theme</vt:lpstr>
      <vt:lpstr>Deep learning for NLP (BERT) </vt:lpstr>
      <vt:lpstr>PowerPoint Presentation</vt:lpstr>
      <vt:lpstr>Semisupervised learning</vt:lpstr>
      <vt:lpstr>Semisupervised learning</vt:lpstr>
      <vt:lpstr>PowerPoint Presentation</vt:lpstr>
      <vt:lpstr>PCA, encoder-decoder, tSNE reduce dimensionality of input</vt:lpstr>
      <vt:lpstr>What has famously large dimensionality?  Natural language.</vt:lpstr>
      <vt:lpstr>Word embeddings </vt:lpstr>
      <vt:lpstr>skip-gram construction </vt:lpstr>
      <vt:lpstr>PowerPoint Presentation</vt:lpstr>
      <vt:lpstr>These models mostly came out of the last decade.</vt:lpstr>
      <vt:lpstr>PowerPoint Presentation</vt:lpstr>
      <vt:lpstr>Masking the training data,  ask the model to predict omitted words</vt:lpstr>
      <vt:lpstr>PowerPoint Presentation</vt:lpstr>
      <vt:lpstr>Neural networks for one-dimensional sequences</vt:lpstr>
      <vt:lpstr>BERT</vt:lpstr>
      <vt:lpstr>BERT</vt:lpstr>
      <vt:lpstr>Fine tuning</vt:lpstr>
      <vt:lpstr>Completion API  demo </vt:lpstr>
      <vt:lpstr>“Transfer learning”</vt:lpstr>
      <vt:lpstr>Distillation </vt:lpstr>
      <vt:lpstr>NLP big-model takeaways </vt:lpstr>
      <vt:lpstr>Illinois – Chicago + Merced = ???</vt:lpstr>
      <vt:lpstr>Demo:  word2vec embeddings for spam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8</cp:revision>
  <dcterms:created xsi:type="dcterms:W3CDTF">2022-05-25T09:48:22Z</dcterms:created>
  <dcterms:modified xsi:type="dcterms:W3CDTF">2022-05-25T15:54:02Z</dcterms:modified>
</cp:coreProperties>
</file>